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5C10DB-9710-4321-9FBF-1226C8BDE6F2}">
  <a:tblStyle styleId="{F75C10DB-9710-4321-9FBF-1226C8BDE6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B2E3B6F-B178-4D1D-8A9B-4D74F79CE43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8a3687a3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8a3687a3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8a3687a3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8a3687a3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8a3687a3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8a3687a3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03f83ec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03f83ec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08f727d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08f727d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08f727d5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08f727d5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08f727d5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08f727d5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08f727d5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08f727d5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08f727d5f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08f727d5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08f727d5f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08f727d5f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8a3687a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8a3687a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8a3687a3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8a3687a3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03f83ec9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03f83ec9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8a3687a3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8a3687a3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8c530b8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8c530b8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8a3687a3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8a3687a3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8a3687a3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8a3687a3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8a3687a3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8a3687a3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8a3687a3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8a3687a3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03f83ec9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03f83ec9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8a3687a3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f8a3687a3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8a3687a3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8a3687a3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4f8c96f8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4f8c96f8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2409.15749" TargetMode="External"/><Relationship Id="rId4" Type="http://schemas.openxmlformats.org/officeDocument/2006/relationships/hyperlink" Target="https://arxiv.org/abs/2409.15749" TargetMode="External"/><Relationship Id="rId5" Type="http://schemas.openxmlformats.org/officeDocument/2006/relationships/hyperlink" Target="https://link.springer.com/article/10.1007/s10032-016-0269-z" TargetMode="External"/><Relationship Id="rId6" Type="http://schemas.openxmlformats.org/officeDocument/2006/relationships/hyperlink" Target="https://link.springer.com/article/10.1007/s10032-016-0269-z" TargetMode="External"/><Relationship Id="rId7" Type="http://schemas.openxmlformats.org/officeDocument/2006/relationships/hyperlink" Target="https://arxiv.org/html/2406.10057v1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html/2406.10057v1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2407.10793" TargetMode="External"/><Relationship Id="rId4" Type="http://schemas.openxmlformats.org/officeDocument/2006/relationships/hyperlink" Target="https://arxiv.org/abs/2409.15749" TargetMode="External"/><Relationship Id="rId5" Type="http://schemas.openxmlformats.org/officeDocument/2006/relationships/hyperlink" Target="https://www.ijcaonline.org/archives/volume184/number1/montellano-2022-ijca-921969.pdf" TargetMode="External"/><Relationship Id="rId6" Type="http://schemas.openxmlformats.org/officeDocument/2006/relationships/hyperlink" Target="https://link.springer.com/article/10.1007/s10032-016-0269-z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thehindu.com/opinion/op-ed/e-education-platforms-their-generative-ai-chapter/article66961863.ece" TargetMode="External"/><Relationship Id="rId4" Type="http://schemas.openxmlformats.org/officeDocument/2006/relationships/hyperlink" Target="https://scale.stanford.edu/genai/repository/grade-human-rethinking-automated-assessment-large-language-models" TargetMode="External"/><Relationship Id="rId5" Type="http://schemas.openxmlformats.org/officeDocument/2006/relationships/hyperlink" Target="https://blog.coursera.org/ai-grading-in-peer-reviews-enhancing-courseras-learning-experience-with-faster-high-quality-feedbac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82625" y="537700"/>
            <a:ext cx="8501700" cy="23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380"/>
              <a:t>Enhanced Diagram Evaluation In Education System By Integrating Graph-Based Logic Analysis with LLM-Assisted Contextual Understanding</a:t>
            </a:r>
            <a:endParaRPr sz="3380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9836" l="0" r="0" t="0"/>
          <a:stretch/>
        </p:blipFill>
        <p:spPr>
          <a:xfrm>
            <a:off x="0" y="2869075"/>
            <a:ext cx="2792074" cy="179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225" y="2301400"/>
            <a:ext cx="2661626" cy="25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Statement:</a:t>
            </a:r>
            <a:endParaRPr/>
          </a:p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Traditional grading methods in an </a:t>
            </a:r>
            <a:r>
              <a:rPr b="1" lang="en-GB" sz="2200">
                <a:solidFill>
                  <a:schemeClr val="dk1"/>
                </a:solidFill>
              </a:rPr>
              <a:t>education</a:t>
            </a:r>
            <a:r>
              <a:rPr lang="en-GB" sz="2200">
                <a:solidFill>
                  <a:schemeClr val="dk1"/>
                </a:solidFill>
              </a:rPr>
              <a:t> system require significant teacher effort to evaluate the </a:t>
            </a:r>
            <a:r>
              <a:rPr b="1" lang="en-GB" sz="2200">
                <a:solidFill>
                  <a:schemeClr val="dk1"/>
                </a:solidFill>
              </a:rPr>
              <a:t>structural correctness</a:t>
            </a:r>
            <a:r>
              <a:rPr lang="en-GB" sz="2200">
                <a:solidFill>
                  <a:schemeClr val="dk1"/>
                </a:solidFill>
              </a:rPr>
              <a:t> and </a:t>
            </a:r>
            <a:r>
              <a:rPr b="1" lang="en-GB" sz="2200">
                <a:solidFill>
                  <a:schemeClr val="dk1"/>
                </a:solidFill>
              </a:rPr>
              <a:t>logical integrity</a:t>
            </a:r>
            <a:r>
              <a:rPr lang="en-GB" sz="2200">
                <a:solidFill>
                  <a:schemeClr val="dk1"/>
                </a:solidFill>
              </a:rPr>
              <a:t> of </a:t>
            </a:r>
            <a:r>
              <a:rPr b="1" lang="en-GB" sz="2200">
                <a:solidFill>
                  <a:schemeClr val="dk1"/>
                </a:solidFill>
              </a:rPr>
              <a:t>diagrams</a:t>
            </a:r>
            <a:r>
              <a:rPr lang="en-GB" sz="2200">
                <a:solidFill>
                  <a:schemeClr val="dk1"/>
                </a:solidFill>
              </a:rPr>
              <a:t> like flowcharts. Existing automated systems fall short by focusing solely on </a:t>
            </a:r>
            <a:r>
              <a:rPr b="1" lang="en-GB" sz="2200">
                <a:solidFill>
                  <a:schemeClr val="dk1"/>
                </a:solidFill>
              </a:rPr>
              <a:t>textual evaluation</a:t>
            </a:r>
            <a:r>
              <a:rPr lang="en-GB" sz="2200">
                <a:solidFill>
                  <a:schemeClr val="dk1"/>
                </a:solidFill>
              </a:rPr>
              <a:t>, necessitating a hybrid approach combining </a:t>
            </a:r>
            <a:r>
              <a:rPr b="1" lang="en-GB" sz="2200">
                <a:solidFill>
                  <a:schemeClr val="dk1"/>
                </a:solidFill>
              </a:rPr>
              <a:t>graph-based analysis</a:t>
            </a:r>
            <a:r>
              <a:rPr lang="en-GB" sz="2200">
                <a:solidFill>
                  <a:schemeClr val="dk1"/>
                </a:solidFill>
              </a:rPr>
              <a:t> with </a:t>
            </a:r>
            <a:r>
              <a:rPr b="1" lang="en-GB" sz="2200">
                <a:solidFill>
                  <a:schemeClr val="dk1"/>
                </a:solidFill>
              </a:rPr>
              <a:t>LLM-based contextual evaluation</a:t>
            </a:r>
            <a:r>
              <a:rPr lang="en-GB" sz="2200">
                <a:solidFill>
                  <a:schemeClr val="dk1"/>
                </a:solidFill>
              </a:rPr>
              <a:t> for comprehensive and efficient assessments.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6331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3"/>
          <p:cNvPicPr preferRelativeResize="0"/>
          <p:nvPr/>
        </p:nvPicPr>
        <p:blipFill rotWithShape="1">
          <a:blip r:embed="rId4">
            <a:alphaModFix/>
          </a:blip>
          <a:srcRect b="0" l="0" r="0" t="6226"/>
          <a:stretch/>
        </p:blipFill>
        <p:spPr>
          <a:xfrm>
            <a:off x="4493350" y="89825"/>
            <a:ext cx="4320100" cy="49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/>
          <p:nvPr/>
        </p:nvSpPr>
        <p:spPr>
          <a:xfrm>
            <a:off x="2237050" y="3394075"/>
            <a:ext cx="1946100" cy="126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Same solution but different logical diagrams.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Solution: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</a:rPr>
              <a:t>To significantly enhance the evaluation of diagrams in education, we propose a </a:t>
            </a:r>
            <a:r>
              <a:rPr b="1" lang="en-GB" sz="1700">
                <a:solidFill>
                  <a:schemeClr val="dk1"/>
                </a:solidFill>
              </a:rPr>
              <a:t>hybrid evaluation system</a:t>
            </a:r>
            <a:r>
              <a:rPr lang="en-GB" sz="1700">
                <a:solidFill>
                  <a:schemeClr val="dk1"/>
                </a:solidFill>
              </a:rPr>
              <a:t> that integrates </a:t>
            </a:r>
            <a:r>
              <a:rPr b="1" lang="en-GB" sz="1700">
                <a:solidFill>
                  <a:schemeClr val="dk1"/>
                </a:solidFill>
              </a:rPr>
              <a:t>graph-based analysis</a:t>
            </a:r>
            <a:r>
              <a:rPr lang="en-GB" sz="1700">
                <a:solidFill>
                  <a:schemeClr val="dk1"/>
                </a:solidFill>
              </a:rPr>
              <a:t> with </a:t>
            </a:r>
            <a:r>
              <a:rPr b="1" lang="en-GB" sz="1700">
                <a:solidFill>
                  <a:schemeClr val="dk1"/>
                </a:solidFill>
              </a:rPr>
              <a:t>LLM-based contextual evaluation</a:t>
            </a:r>
            <a:r>
              <a:rPr lang="en-GB" sz="1700">
                <a:solidFill>
                  <a:schemeClr val="dk1"/>
                </a:solidFill>
              </a:rPr>
              <a:t>. This solution will focus on improving </a:t>
            </a:r>
            <a:r>
              <a:rPr b="1" lang="en-GB" sz="1700">
                <a:solidFill>
                  <a:schemeClr val="dk1"/>
                </a:solidFill>
              </a:rPr>
              <a:t>logical flow assessment</a:t>
            </a:r>
            <a:r>
              <a:rPr lang="en-GB" sz="1700">
                <a:solidFill>
                  <a:schemeClr val="dk1"/>
                </a:solidFill>
              </a:rPr>
              <a:t>, </a:t>
            </a:r>
            <a:r>
              <a:rPr b="1" lang="en-GB" sz="1700">
                <a:solidFill>
                  <a:schemeClr val="dk1"/>
                </a:solidFill>
              </a:rPr>
              <a:t>error detection</a:t>
            </a:r>
            <a:r>
              <a:rPr lang="en-GB" sz="1700">
                <a:solidFill>
                  <a:schemeClr val="dk1"/>
                </a:solidFill>
              </a:rPr>
              <a:t>, and overall </a:t>
            </a:r>
            <a:r>
              <a:rPr b="1" lang="en-GB" sz="1700">
                <a:solidFill>
                  <a:schemeClr val="dk1"/>
                </a:solidFill>
              </a:rPr>
              <a:t>grading accuracy</a:t>
            </a:r>
            <a:r>
              <a:rPr lang="en-GB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50" y="2716246"/>
            <a:ext cx="2956699" cy="18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999" y="2428850"/>
            <a:ext cx="2270255" cy="242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663" y="3154550"/>
            <a:ext cx="976026" cy="97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925" y="304800"/>
            <a:ext cx="600614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>
            <a:off x="3608650" y="45100"/>
            <a:ext cx="39663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2150" u="sng"/>
              <a:t>ARCHITECTURAL DIAGRAM</a:t>
            </a:r>
            <a:endParaRPr sz="2150" u="sn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1725"/>
            <a:ext cx="3653350" cy="416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823" y="1679875"/>
            <a:ext cx="3514750" cy="20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/>
          <p:nvPr/>
        </p:nvSpPr>
        <p:spPr>
          <a:xfrm>
            <a:off x="2492800" y="-8300"/>
            <a:ext cx="79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PROOF OF CONCEPT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5121200" y="337550"/>
            <a:ext cx="40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/>
        </p:nvSpPr>
        <p:spPr>
          <a:xfrm>
            <a:off x="0" y="0"/>
            <a:ext cx="8800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Handwritten data to json data format using OCR (Optical Character Recognition ) and Computer vision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6700"/>
            <a:ext cx="8447326" cy="38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225"/>
            <a:ext cx="6134273" cy="43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4711200" y="117225"/>
            <a:ext cx="44328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</a:rPr>
              <a:t>The json data file is converted into nodes and edges. It is currently unorganized.</a:t>
            </a:r>
            <a:endParaRPr sz="2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3921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/>
        </p:nvSpPr>
        <p:spPr>
          <a:xfrm>
            <a:off x="5670700" y="265825"/>
            <a:ext cx="30000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</a:rPr>
              <a:t>BFS is used to create hierarchy of the nodes and edges.</a:t>
            </a:r>
            <a:endParaRPr sz="2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6150"/>
            <a:ext cx="8839199" cy="192368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/>
        </p:nvSpPr>
        <p:spPr>
          <a:xfrm>
            <a:off x="304800" y="199375"/>
            <a:ext cx="883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Diagram score is only 40/100 when using only LLM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1225"/>
            <a:ext cx="8839199" cy="160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/>
        </p:nvSpPr>
        <p:spPr>
          <a:xfrm>
            <a:off x="0" y="155050"/>
            <a:ext cx="914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Diagram score is 72/100 when graph analysis verifies the structure.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378550"/>
            <a:ext cx="8520600" cy="4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Abstract: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In </a:t>
            </a:r>
            <a:r>
              <a:rPr b="1" lang="en-GB" sz="1600">
                <a:solidFill>
                  <a:schemeClr val="dk1"/>
                </a:solidFill>
              </a:rPr>
              <a:t>automated grading systems</a:t>
            </a:r>
            <a:r>
              <a:rPr lang="en-GB" sz="1600">
                <a:solidFill>
                  <a:schemeClr val="dk1"/>
                </a:solidFill>
              </a:rPr>
              <a:t> for </a:t>
            </a:r>
            <a:r>
              <a:rPr b="1" lang="en-GB" sz="1600">
                <a:solidFill>
                  <a:schemeClr val="dk1"/>
                </a:solidFill>
              </a:rPr>
              <a:t>education</a:t>
            </a:r>
            <a:r>
              <a:rPr lang="en-GB" sz="1600">
                <a:solidFill>
                  <a:schemeClr val="dk1"/>
                </a:solidFill>
              </a:rPr>
              <a:t>, evaluating </a:t>
            </a:r>
            <a:r>
              <a:rPr b="1" lang="en-GB" sz="1600">
                <a:solidFill>
                  <a:schemeClr val="dk1"/>
                </a:solidFill>
              </a:rPr>
              <a:t>diagrams</a:t>
            </a:r>
            <a:r>
              <a:rPr lang="en-GB" sz="1600">
                <a:solidFill>
                  <a:schemeClr val="dk1"/>
                </a:solidFill>
              </a:rPr>
              <a:t>, such as </a:t>
            </a:r>
            <a:r>
              <a:rPr b="1" lang="en-GB" sz="1600">
                <a:solidFill>
                  <a:schemeClr val="dk1"/>
                </a:solidFill>
              </a:rPr>
              <a:t>flowcharts</a:t>
            </a:r>
            <a:r>
              <a:rPr lang="en-GB" sz="1600">
                <a:solidFill>
                  <a:schemeClr val="dk1"/>
                </a:solidFill>
              </a:rPr>
              <a:t>, often overlooks deeper aspects like </a:t>
            </a:r>
            <a:r>
              <a:rPr b="1" lang="en-GB" sz="1600">
                <a:solidFill>
                  <a:schemeClr val="dk1"/>
                </a:solidFill>
              </a:rPr>
              <a:t>logic</a:t>
            </a:r>
            <a:r>
              <a:rPr lang="en-GB" sz="1600">
                <a:solidFill>
                  <a:schemeClr val="dk1"/>
                </a:solidFill>
              </a:rPr>
              <a:t> and </a:t>
            </a:r>
            <a:r>
              <a:rPr b="1" lang="en-GB" sz="1600">
                <a:solidFill>
                  <a:schemeClr val="dk1"/>
                </a:solidFill>
              </a:rPr>
              <a:t>problem-solving</a:t>
            </a:r>
            <a:r>
              <a:rPr lang="en-GB" sz="1600">
                <a:solidFill>
                  <a:schemeClr val="dk1"/>
                </a:solidFill>
              </a:rPr>
              <a:t>. While </a:t>
            </a:r>
            <a:r>
              <a:rPr b="1" lang="en-GB" sz="1600">
                <a:solidFill>
                  <a:schemeClr val="dk1"/>
                </a:solidFill>
              </a:rPr>
              <a:t>Large Language Models (LLMs)</a:t>
            </a:r>
            <a:r>
              <a:rPr lang="en-GB" sz="1600">
                <a:solidFill>
                  <a:schemeClr val="dk1"/>
                </a:solidFill>
              </a:rPr>
              <a:t> provide </a:t>
            </a:r>
            <a:r>
              <a:rPr b="1" lang="en-GB" sz="1600">
                <a:solidFill>
                  <a:schemeClr val="dk1"/>
                </a:solidFill>
              </a:rPr>
              <a:t>contextual evaluation</a:t>
            </a:r>
            <a:r>
              <a:rPr lang="en-GB" sz="1600">
                <a:solidFill>
                  <a:schemeClr val="dk1"/>
                </a:solidFill>
              </a:rPr>
              <a:t>, they may miss </a:t>
            </a:r>
            <a:r>
              <a:rPr b="1" lang="en-GB" sz="1600">
                <a:solidFill>
                  <a:schemeClr val="dk1"/>
                </a:solidFill>
              </a:rPr>
              <a:t>logical consistency</a:t>
            </a:r>
            <a:r>
              <a:rPr lang="en-GB" sz="1600">
                <a:solidFill>
                  <a:schemeClr val="dk1"/>
                </a:solidFill>
              </a:rPr>
              <a:t>. This paper proposes an enhanced system combining </a:t>
            </a:r>
            <a:r>
              <a:rPr b="1" lang="en-GB" sz="1600">
                <a:solidFill>
                  <a:schemeClr val="dk1"/>
                </a:solidFill>
              </a:rPr>
              <a:t>graph-based analysis</a:t>
            </a:r>
            <a:r>
              <a:rPr lang="en-GB" sz="1600">
                <a:solidFill>
                  <a:schemeClr val="dk1"/>
                </a:solidFill>
              </a:rPr>
              <a:t> with </a:t>
            </a:r>
            <a:r>
              <a:rPr b="1" lang="en-GB" sz="1600">
                <a:solidFill>
                  <a:schemeClr val="dk1"/>
                </a:solidFill>
              </a:rPr>
              <a:t>LLM-assisted evaluation</a:t>
            </a:r>
            <a:r>
              <a:rPr lang="en-GB" sz="1600">
                <a:solidFill>
                  <a:schemeClr val="dk1"/>
                </a:solidFill>
              </a:rPr>
              <a:t>. By using </a:t>
            </a:r>
            <a:r>
              <a:rPr b="1" lang="en-GB" sz="1600">
                <a:solidFill>
                  <a:schemeClr val="dk1"/>
                </a:solidFill>
              </a:rPr>
              <a:t>graph traversal algorithms</a:t>
            </a:r>
            <a:r>
              <a:rPr lang="en-GB" sz="1600">
                <a:solidFill>
                  <a:schemeClr val="dk1"/>
                </a:solidFill>
              </a:rPr>
              <a:t>, we assess the </a:t>
            </a:r>
            <a:r>
              <a:rPr b="1" lang="en-GB" sz="1600">
                <a:solidFill>
                  <a:schemeClr val="dk1"/>
                </a:solidFill>
              </a:rPr>
              <a:t>logical flow</a:t>
            </a:r>
            <a:r>
              <a:rPr lang="en-GB" sz="1600">
                <a:solidFill>
                  <a:schemeClr val="dk1"/>
                </a:solidFill>
              </a:rPr>
              <a:t> and </a:t>
            </a:r>
            <a:r>
              <a:rPr b="1" lang="en-GB" sz="1600">
                <a:solidFill>
                  <a:schemeClr val="dk1"/>
                </a:solidFill>
              </a:rPr>
              <a:t>structural correctness</a:t>
            </a:r>
            <a:r>
              <a:rPr lang="en-GB" sz="1600">
                <a:solidFill>
                  <a:schemeClr val="dk1"/>
                </a:solidFill>
              </a:rPr>
              <a:t> of diagrams, while the LLM evaluates the </a:t>
            </a:r>
            <a:r>
              <a:rPr b="1" lang="en-GB" sz="1600">
                <a:solidFill>
                  <a:schemeClr val="dk1"/>
                </a:solidFill>
              </a:rPr>
              <a:t>semantic meaning</a:t>
            </a:r>
            <a:r>
              <a:rPr lang="en-GB" sz="1600">
                <a:solidFill>
                  <a:schemeClr val="dk1"/>
                </a:solidFill>
              </a:rPr>
              <a:t> of diagram text. This </a:t>
            </a:r>
            <a:r>
              <a:rPr b="1" lang="en-GB" sz="1600">
                <a:solidFill>
                  <a:schemeClr val="dk1"/>
                </a:solidFill>
              </a:rPr>
              <a:t>hybrid approach</a:t>
            </a:r>
            <a:r>
              <a:rPr lang="en-GB" sz="1600">
                <a:solidFill>
                  <a:schemeClr val="dk1"/>
                </a:solidFill>
              </a:rPr>
              <a:t> improves grading accuracy by addressing both </a:t>
            </a:r>
            <a:r>
              <a:rPr b="1" lang="en-GB" sz="1600">
                <a:solidFill>
                  <a:schemeClr val="dk1"/>
                </a:solidFill>
              </a:rPr>
              <a:t>structural</a:t>
            </a:r>
            <a:r>
              <a:rPr lang="en-GB" sz="1600">
                <a:solidFill>
                  <a:schemeClr val="dk1"/>
                </a:solidFill>
              </a:rPr>
              <a:t> and </a:t>
            </a:r>
            <a:r>
              <a:rPr b="1" lang="en-GB" sz="1600">
                <a:solidFill>
                  <a:schemeClr val="dk1"/>
                </a:solidFill>
              </a:rPr>
              <a:t>contextual</a:t>
            </a:r>
            <a:r>
              <a:rPr lang="en-GB" sz="1600">
                <a:solidFill>
                  <a:schemeClr val="dk1"/>
                </a:solidFill>
              </a:rPr>
              <a:t> aspects, ensuring better learning outcomes in academics.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Keywords: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Automated grading, education, </a:t>
            </a:r>
            <a:r>
              <a:rPr b="1" lang="en-GB" sz="1600">
                <a:solidFill>
                  <a:schemeClr val="dk1"/>
                </a:solidFill>
              </a:rPr>
              <a:t>diagram evaluation</a:t>
            </a:r>
            <a:r>
              <a:rPr lang="en-GB" sz="1600">
                <a:solidFill>
                  <a:schemeClr val="dk1"/>
                </a:solidFill>
              </a:rPr>
              <a:t>, </a:t>
            </a:r>
            <a:r>
              <a:rPr b="1" lang="en-GB" sz="1600">
                <a:solidFill>
                  <a:schemeClr val="dk1"/>
                </a:solidFill>
              </a:rPr>
              <a:t>graph-based analysis</a:t>
            </a:r>
            <a:r>
              <a:rPr lang="en-GB" sz="1600">
                <a:solidFill>
                  <a:schemeClr val="dk1"/>
                </a:solidFill>
              </a:rPr>
              <a:t>, </a:t>
            </a:r>
            <a:r>
              <a:rPr b="1" lang="en-GB" sz="1600">
                <a:solidFill>
                  <a:schemeClr val="dk1"/>
                </a:solidFill>
              </a:rPr>
              <a:t>LLMs</a:t>
            </a:r>
            <a:r>
              <a:rPr lang="en-GB" sz="1600">
                <a:solidFill>
                  <a:schemeClr val="dk1"/>
                </a:solidFill>
              </a:rPr>
              <a:t>, </a:t>
            </a:r>
            <a:r>
              <a:rPr b="1" lang="en-GB" sz="1600">
                <a:solidFill>
                  <a:schemeClr val="dk1"/>
                </a:solidFill>
              </a:rPr>
              <a:t>logical flow</a:t>
            </a:r>
            <a:r>
              <a:rPr lang="en-GB" sz="1600">
                <a:solidFill>
                  <a:schemeClr val="dk1"/>
                </a:solidFill>
              </a:rPr>
              <a:t>, structural correctness.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Google Shape;171;p32"/>
          <p:cNvGraphicFramePr/>
          <p:nvPr/>
        </p:nvGraphicFramePr>
        <p:xfrm>
          <a:off x="152400" y="7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{EB2E3B6F-B178-4D1D-8A9B-4D74F79CE432}</a:tableStyleId>
              </a:tblPr>
              <a:tblGrid>
                <a:gridCol w="1767150"/>
                <a:gridCol w="4036575"/>
                <a:gridCol w="3069275"/>
              </a:tblGrid>
              <a:tr h="368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Step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Method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Impact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137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Graph-Based Diagram Representation and Traversal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Convert diagrams into </a:t>
                      </a:r>
                      <a:r>
                        <a:rPr b="1" lang="en-GB" sz="1500"/>
                        <a:t>graph structures</a:t>
                      </a:r>
                      <a:r>
                        <a:rPr lang="en-GB" sz="1500"/>
                        <a:t> where nodes represent components and edges represent flow. Use </a:t>
                      </a:r>
                      <a:r>
                        <a:rPr b="1" lang="en-GB" sz="1500"/>
                        <a:t>graph traversal algorithms</a:t>
                      </a:r>
                      <a:r>
                        <a:rPr lang="en-GB" sz="1500"/>
                        <a:t> to check the </a:t>
                      </a:r>
                      <a:r>
                        <a:rPr b="1" lang="en-GB" sz="1500"/>
                        <a:t>logical flow</a:t>
                      </a:r>
                      <a:r>
                        <a:rPr lang="en-GB" sz="1500"/>
                        <a:t> and consistency.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Ensures full validation of the </a:t>
                      </a:r>
                      <a:r>
                        <a:rPr b="1" lang="en-GB" sz="1500"/>
                        <a:t>logical flow</a:t>
                      </a:r>
                      <a:r>
                        <a:rPr lang="en-GB" sz="1500"/>
                        <a:t> and identifies missing connections or incorrect branches, improving accuracy by </a:t>
                      </a:r>
                      <a:r>
                        <a:rPr b="1" lang="en-GB" sz="1500"/>
                        <a:t>30-40%</a:t>
                      </a:r>
                      <a:r>
                        <a:rPr lang="en-GB" sz="1500"/>
                        <a:t>.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128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Error Detection and Structural Validation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Implement </a:t>
                      </a:r>
                      <a:r>
                        <a:rPr b="1" lang="en-GB" sz="1500"/>
                        <a:t>error detection</a:t>
                      </a:r>
                      <a:r>
                        <a:rPr lang="en-GB" sz="1500"/>
                        <a:t> to identify </a:t>
                      </a:r>
                      <a:r>
                        <a:rPr b="1" lang="en-GB" sz="1500"/>
                        <a:t>structural mistakes</a:t>
                      </a:r>
                      <a:r>
                        <a:rPr lang="en-GB" sz="1500"/>
                        <a:t> like missing branches, unconnected components, or faulty loops. Ensure logical completeness of all nodes and flows.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Improves detection of critical structural errors, enhancing grading accuracy for complex diagrams by </a:t>
                      </a:r>
                      <a:r>
                        <a:rPr b="1" lang="en-GB" sz="1500"/>
                        <a:t>20-30%</a:t>
                      </a:r>
                      <a:r>
                        <a:rPr lang="en-GB" sz="1500"/>
                        <a:t>.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110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LLM-Based Contextual Understanding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Use </a:t>
                      </a:r>
                      <a:r>
                        <a:rPr b="1" lang="en-GB" sz="1500"/>
                        <a:t>LLMs</a:t>
                      </a:r>
                      <a:r>
                        <a:rPr lang="en-GB" sz="1500"/>
                        <a:t> to analyze the </a:t>
                      </a:r>
                      <a:r>
                        <a:rPr b="1" lang="en-GB" sz="1500"/>
                        <a:t>semantic content</a:t>
                      </a:r>
                      <a:r>
                        <a:rPr lang="en-GB" sz="1500"/>
                        <a:t> of text within diagram blocks, ensuring the text is contextually correct and aligned with the problem requirements.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Enhances the evaluation of </a:t>
                      </a:r>
                      <a:r>
                        <a:rPr b="1" lang="en-GB" sz="1500"/>
                        <a:t>textual content</a:t>
                      </a:r>
                      <a:r>
                        <a:rPr lang="en-GB" sz="1500"/>
                        <a:t> and </a:t>
                      </a:r>
                      <a:r>
                        <a:rPr b="1" lang="en-GB" sz="1500"/>
                        <a:t>contextual relevance</a:t>
                      </a:r>
                      <a:r>
                        <a:rPr lang="en-GB" sz="1500"/>
                        <a:t>, adding a </a:t>
                      </a:r>
                      <a:r>
                        <a:rPr b="1" lang="en-GB" sz="1500"/>
                        <a:t>10-15% boost</a:t>
                      </a:r>
                      <a:r>
                        <a:rPr lang="en-GB" sz="1500"/>
                        <a:t> in semantic accuracy.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" name="Google Shape;172;p32"/>
          <p:cNvSpPr txBox="1"/>
          <p:nvPr>
            <p:ph idx="4294967295" type="title"/>
          </p:nvPr>
        </p:nvSpPr>
        <p:spPr>
          <a:xfrm>
            <a:off x="152400" y="28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Methodology: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/>
        </p:nvSpPr>
        <p:spPr>
          <a:xfrm>
            <a:off x="356250" y="1004600"/>
            <a:ext cx="8131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1</a:t>
            </a:r>
            <a:r>
              <a:rPr b="1" lang="en-GB" sz="2100">
                <a:solidFill>
                  <a:schemeClr val="dk1"/>
                </a:solidFill>
              </a:rPr>
              <a:t>.</a:t>
            </a:r>
            <a:r>
              <a:rPr b="1" lang="en-GB" sz="2100">
                <a:solidFill>
                  <a:schemeClr val="dk1"/>
                </a:solidFill>
              </a:rPr>
              <a:t>Business Process Automation</a:t>
            </a:r>
            <a:r>
              <a:rPr lang="en-GB" sz="2100">
                <a:solidFill>
                  <a:schemeClr val="dk1"/>
                </a:solidFill>
              </a:rPr>
              <a:t>: Automating workflows and decision-making processes using flowcharts, helping businesses improve efficiency.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2.</a:t>
            </a:r>
            <a:r>
              <a:rPr b="1" lang="en-GB" sz="2100">
                <a:solidFill>
                  <a:schemeClr val="dk1"/>
                </a:solidFill>
              </a:rPr>
              <a:t>Educational Tools</a:t>
            </a:r>
            <a:r>
              <a:rPr lang="en-GB" sz="2100">
                <a:solidFill>
                  <a:schemeClr val="dk1"/>
                </a:solidFill>
              </a:rPr>
              <a:t>: Assisting students in understanding complex concepts through interactive flowchart-based learning materials.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3.</a:t>
            </a:r>
            <a:r>
              <a:rPr b="1" lang="en-GB" sz="2100">
                <a:solidFill>
                  <a:schemeClr val="dk1"/>
                </a:solidFill>
              </a:rPr>
              <a:t>Software Development</a:t>
            </a:r>
            <a:r>
              <a:rPr lang="en-GB" sz="2100">
                <a:solidFill>
                  <a:schemeClr val="dk1"/>
                </a:solidFill>
              </a:rPr>
              <a:t>: Assisting developers in debugging, testing, and designing complex systems using flowcharts.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4.</a:t>
            </a:r>
            <a:r>
              <a:rPr b="1" lang="en-GB" sz="2100">
                <a:solidFill>
                  <a:schemeClr val="dk1"/>
                </a:solidFill>
              </a:rPr>
              <a:t>Healthcare Decision Support</a:t>
            </a:r>
            <a:r>
              <a:rPr lang="en-GB" sz="2100">
                <a:solidFill>
                  <a:schemeClr val="dk1"/>
                </a:solidFill>
              </a:rPr>
              <a:t>: Aiding doctors with medical flowcharts for diagnosing and recommending treatments.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5.</a:t>
            </a:r>
            <a:r>
              <a:rPr b="1" lang="en-GB" sz="2100">
                <a:solidFill>
                  <a:schemeClr val="dk1"/>
                </a:solidFill>
              </a:rPr>
              <a:t>Process Modeling</a:t>
            </a:r>
            <a:r>
              <a:rPr lang="en-GB" sz="2100">
                <a:solidFill>
                  <a:schemeClr val="dk1"/>
                </a:solidFill>
              </a:rPr>
              <a:t>: Streamlining industrial or engineering process modeling for optimization.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3273500" y="340450"/>
            <a:ext cx="2841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/>
              <a:t>USE CASES</a:t>
            </a:r>
            <a:endParaRPr b="1" sz="2100" u="sng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References:</a:t>
            </a:r>
            <a:endParaRPr/>
          </a:p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500">
                <a:solidFill>
                  <a:schemeClr val="dk1"/>
                </a:solidFill>
              </a:rPr>
              <a:t>Rajlaxmi Patil, Aditya Ashutosh Kulkarni, Ruturaj Ghatage, Sharvi Endait, Dr. Geetanjali Kale, Raviraj Joshi.</a:t>
            </a:r>
            <a:r>
              <a:rPr lang="en-GB" sz="1500">
                <a:solidFill>
                  <a:schemeClr val="dk1"/>
                </a:solidFill>
              </a:rPr>
              <a:t> "Automated Assessment of Multimodal Answer Sheets in STEM." arXiv preprint arXiv:2409.15749, 2024. Available:</a:t>
            </a:r>
            <a:r>
              <a:rPr lang="en-GB" sz="15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https://arxiv.org/abs/2409.15749</a:t>
            </a:r>
            <a:endParaRPr sz="1500" u="sng">
              <a:solidFill>
                <a:schemeClr val="hlink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GB" sz="1500">
                <a:solidFill>
                  <a:schemeClr val="dk1"/>
                </a:solidFill>
              </a:rPr>
              <a:t>C. David Betancourt Montellano, C. Onder Francisco Campos Garcia, Roberto Oswaldo Cruz Leija.</a:t>
            </a:r>
            <a:r>
              <a:rPr lang="en-GB" sz="1500">
                <a:solidFill>
                  <a:schemeClr val="dk1"/>
                </a:solidFill>
              </a:rPr>
              <a:t> "Recognition of Handwritten Flowcharts using Convolutional Neural Networks." </a:t>
            </a:r>
            <a:r>
              <a:rPr i="1" lang="en-GB" sz="1500">
                <a:solidFill>
                  <a:schemeClr val="dk1"/>
                </a:solidFill>
              </a:rPr>
              <a:t>International Journal of Computer Applications</a:t>
            </a:r>
            <a:r>
              <a:rPr lang="en-GB" sz="1500">
                <a:solidFill>
                  <a:schemeClr val="dk1"/>
                </a:solidFill>
              </a:rPr>
              <a:t>, Vol. 184, Issue 1, 2022. Available: https://www.ijcaonline.org/archives/volume184/number1/2921969-2022921</a:t>
            </a:r>
            <a:r>
              <a:rPr lang="en-GB" sz="1500">
                <a:solidFill>
                  <a:schemeClr val="dk1"/>
                </a:solidFill>
              </a:rPr>
              <a:t>969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500">
                <a:solidFill>
                  <a:schemeClr val="dk1"/>
                </a:solidFill>
              </a:rPr>
              <a:t>Martin Bresler, Daniel Pruša, Vaclav Hlavac.</a:t>
            </a:r>
            <a:r>
              <a:rPr lang="en-GB" sz="1500">
                <a:solidFill>
                  <a:schemeClr val="dk1"/>
                </a:solidFill>
              </a:rPr>
              <a:t> "Online Recognition of Sketched Arrow-Connected Diagrams." </a:t>
            </a:r>
            <a:r>
              <a:rPr i="1" lang="en-GB" sz="1500">
                <a:solidFill>
                  <a:schemeClr val="dk1"/>
                </a:solidFill>
              </a:rPr>
              <a:t>International Journal on Document Analysis and Recognition (IJDAR)</a:t>
            </a:r>
            <a:r>
              <a:rPr lang="en-GB" sz="1500">
                <a:solidFill>
                  <a:schemeClr val="dk1"/>
                </a:solidFill>
              </a:rPr>
              <a:t>, Vol. 19, 2016. Available:</a:t>
            </a:r>
            <a:r>
              <a:rPr lang="en-GB" sz="15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500" u="sng">
                <a:solidFill>
                  <a:schemeClr val="hlink"/>
                </a:solidFill>
                <a:hlinkClick r:id="rId6"/>
              </a:rPr>
              <a:t>https://link.springer.com/article/10.1007/s10032-016-0269-z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5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https://arxiv.org/html/2406.10057v1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Google Shape;189;p35"/>
          <p:cNvGraphicFramePr/>
          <p:nvPr/>
        </p:nvGraphicFramePr>
        <p:xfrm>
          <a:off x="23813" y="155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{EB2E3B6F-B178-4D1D-8A9B-4D74F79CE432}</a:tableStyleId>
              </a:tblPr>
              <a:tblGrid>
                <a:gridCol w="2247750"/>
                <a:gridCol w="68486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/>
                        <a:t>Aspect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/>
                        <a:t>Description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/>
                        <a:t>Value Proposition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Provides </a:t>
                      </a:r>
                      <a:r>
                        <a:rPr b="1" lang="en-GB" sz="1700"/>
                        <a:t>accurate, automated grading</a:t>
                      </a:r>
                      <a:r>
                        <a:rPr lang="en-GB" sz="1700"/>
                        <a:t> of diagrams using </a:t>
                      </a:r>
                      <a:r>
                        <a:rPr b="1" lang="en-GB" sz="1700"/>
                        <a:t>graph-based logic</a:t>
                      </a:r>
                      <a:r>
                        <a:rPr lang="en-GB" sz="1700"/>
                        <a:t> and </a:t>
                      </a:r>
                      <a:r>
                        <a:rPr b="1" lang="en-GB" sz="1700"/>
                        <a:t>LLM evaluation</a:t>
                      </a:r>
                      <a:r>
                        <a:rPr lang="en-GB" sz="1700"/>
                        <a:t>, supporting </a:t>
                      </a:r>
                      <a:r>
                        <a:rPr b="1" lang="en-GB" sz="1700"/>
                        <a:t>multiple valid answers</a:t>
                      </a:r>
                      <a:r>
                        <a:rPr lang="en-GB" sz="1700"/>
                        <a:t> and giving </a:t>
                      </a:r>
                      <a:r>
                        <a:rPr b="1" lang="en-GB" sz="1700"/>
                        <a:t>instant feedback</a:t>
                      </a:r>
                      <a:r>
                        <a:rPr lang="en-GB" sz="1700"/>
                        <a:t> to enhance student learning.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/>
                        <a:t>Target Market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/>
                        <a:t>Educational institutions</a:t>
                      </a:r>
                      <a:r>
                        <a:rPr lang="en-GB" sz="1700"/>
                        <a:t>, </a:t>
                      </a:r>
                      <a:r>
                        <a:rPr b="1" lang="en-GB" sz="1700"/>
                        <a:t>e-learning platforms</a:t>
                      </a:r>
                      <a:r>
                        <a:rPr lang="en-GB" sz="1700"/>
                        <a:t>, and </a:t>
                      </a:r>
                      <a:r>
                        <a:rPr b="1" lang="en-GB" sz="1700"/>
                        <a:t>certification bodies</a:t>
                      </a:r>
                      <a:r>
                        <a:rPr lang="en-GB" sz="1700"/>
                        <a:t> needing scalable, accurate STEM assessment tools.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/>
                        <a:t>Revenue Model</a:t>
                      </a:r>
                      <a:endParaRPr b="1"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/>
                        <a:t>SaaS subscriptions</a:t>
                      </a:r>
                      <a:r>
                        <a:rPr lang="en-GB" sz="1700"/>
                        <a:t>, </a:t>
                      </a:r>
                      <a:r>
                        <a:rPr b="1" lang="en-GB" sz="1700"/>
                        <a:t>pay-per-assessment fees</a:t>
                      </a:r>
                      <a:r>
                        <a:rPr lang="en-GB" sz="1700"/>
                        <a:t>, and </a:t>
                      </a:r>
                      <a:r>
                        <a:rPr b="1" lang="en-GB" sz="1700"/>
                        <a:t>licensing</a:t>
                      </a:r>
                      <a:r>
                        <a:rPr lang="en-GB" sz="1700"/>
                        <a:t> to EdTech platforms with enterprise solutions for large institutions.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0" name="Google Shape;190;p35"/>
          <p:cNvSpPr txBox="1"/>
          <p:nvPr/>
        </p:nvSpPr>
        <p:spPr>
          <a:xfrm>
            <a:off x="173225" y="335775"/>
            <a:ext cx="54963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Simple Business overview: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36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{EB2E3B6F-B178-4D1D-8A9B-4D74F79CE432}</a:tableStyleId>
              </a:tblPr>
              <a:tblGrid>
                <a:gridCol w="1270950"/>
                <a:gridCol w="1362625"/>
                <a:gridCol w="3552875"/>
                <a:gridCol w="2805150"/>
              </a:tblGrid>
              <a:tr h="57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Phase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Duration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Milestone/Task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Goals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80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Phase 1: Research &amp; Planning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Month 1 - 2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Conduct </a:t>
                      </a:r>
                      <a:r>
                        <a:rPr b="1" lang="en-GB"/>
                        <a:t>literature review</a:t>
                      </a:r>
                      <a:r>
                        <a:rPr lang="en-GB"/>
                        <a:t>, finalize </a:t>
                      </a:r>
                      <a:r>
                        <a:rPr b="1" lang="en-GB"/>
                        <a:t>project scope</a:t>
                      </a:r>
                      <a:r>
                        <a:rPr lang="en-GB"/>
                        <a:t>, and design </a:t>
                      </a:r>
                      <a:r>
                        <a:rPr b="1" lang="en-GB"/>
                        <a:t>system architecture</a:t>
                      </a:r>
                      <a:r>
                        <a:rPr lang="en-GB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Define </a:t>
                      </a:r>
                      <a:r>
                        <a:rPr b="1" lang="en-GB"/>
                        <a:t>objectives, scope</a:t>
                      </a:r>
                      <a:r>
                        <a:rPr lang="en-GB"/>
                        <a:t>, and project blueprint.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7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Phase 2: Graph-Based Module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Month 3 - 5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Develop </a:t>
                      </a:r>
                      <a:r>
                        <a:rPr b="1" lang="en-GB"/>
                        <a:t>graph-based analysis module</a:t>
                      </a:r>
                      <a:r>
                        <a:rPr lang="en-GB"/>
                        <a:t> for </a:t>
                      </a:r>
                      <a:r>
                        <a:rPr b="1" lang="en-GB"/>
                        <a:t>logic validation</a:t>
                      </a:r>
                      <a:r>
                        <a:rPr lang="en-GB"/>
                        <a:t> and test with simple diagrams.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Ensure </a:t>
                      </a:r>
                      <a:r>
                        <a:rPr b="1" lang="en-GB"/>
                        <a:t>graph-based representation</a:t>
                      </a:r>
                      <a:r>
                        <a:rPr lang="en-GB"/>
                        <a:t> and </a:t>
                      </a:r>
                      <a:r>
                        <a:rPr b="1" lang="en-GB"/>
                        <a:t>logical flow detection</a:t>
                      </a:r>
                      <a:r>
                        <a:rPr lang="en-GB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Phase 3: LLM Module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Month 6 - 8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Develop </a:t>
                      </a:r>
                      <a:r>
                        <a:rPr b="1" lang="en-GB"/>
                        <a:t>LLM module</a:t>
                      </a:r>
                      <a:r>
                        <a:rPr lang="en-GB"/>
                        <a:t> for evaluating </a:t>
                      </a:r>
                      <a:r>
                        <a:rPr b="1" lang="en-GB"/>
                        <a:t>semantic content</a:t>
                      </a:r>
                      <a:r>
                        <a:rPr lang="en-GB"/>
                        <a:t> in diagrams and test on sample data.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Achieve high accuracy in </a:t>
                      </a:r>
                      <a:r>
                        <a:rPr b="1" lang="en-GB"/>
                        <a:t>textual and contextual evaluation</a:t>
                      </a:r>
                      <a:r>
                        <a:rPr lang="en-GB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Phase 4: Integration &amp; Errors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Month 9 - 10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Integrate </a:t>
                      </a:r>
                      <a:r>
                        <a:rPr b="1" lang="en-GB"/>
                        <a:t>graph and LLM modules</a:t>
                      </a:r>
                      <a:r>
                        <a:rPr lang="en-GB"/>
                        <a:t>, implement </a:t>
                      </a:r>
                      <a:r>
                        <a:rPr b="1" lang="en-GB"/>
                        <a:t>error detection</a:t>
                      </a:r>
                      <a:r>
                        <a:rPr lang="en-GB"/>
                        <a:t>, and test on real-world diagrams.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Create a </a:t>
                      </a:r>
                      <a:r>
                        <a:rPr b="1" lang="en-GB"/>
                        <a:t>unified system</a:t>
                      </a:r>
                      <a:r>
                        <a:rPr lang="en-GB"/>
                        <a:t> with improved </a:t>
                      </a:r>
                      <a:r>
                        <a:rPr b="1" lang="en-GB"/>
                        <a:t>accuracy and error detection</a:t>
                      </a:r>
                      <a:r>
                        <a:rPr lang="en-GB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Phase 5: Testing &amp; Optimization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Month 11 - 12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Conduct </a:t>
                      </a:r>
                      <a:r>
                        <a:rPr b="1" lang="en-GB"/>
                        <a:t>extensive testing</a:t>
                      </a:r>
                      <a:r>
                        <a:rPr lang="en-GB"/>
                        <a:t> on various diagram types, optimize, and finalize the system for deployment.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Ensure </a:t>
                      </a:r>
                      <a:r>
                        <a:rPr b="1" lang="en-GB"/>
                        <a:t>high accuracy, performance</a:t>
                      </a:r>
                      <a:r>
                        <a:rPr lang="en-GB"/>
                        <a:t>, and readiness for </a:t>
                      </a:r>
                      <a:r>
                        <a:rPr b="1" lang="en-GB"/>
                        <a:t>deployment</a:t>
                      </a:r>
                      <a:r>
                        <a:rPr lang="en-GB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	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GB" sz="1600">
                <a:solidFill>
                  <a:schemeClr val="dk1"/>
                </a:solidFill>
              </a:rPr>
              <a:t>Automated Grading </a:t>
            </a:r>
            <a:r>
              <a:rPr lang="en-GB" sz="1600">
                <a:solidFill>
                  <a:schemeClr val="dk1"/>
                </a:solidFill>
              </a:rPr>
              <a:t>: The use of technology for grading in academic subject is growing, particularly for diagram-heavy content like flowcharts.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GB" sz="1600">
                <a:solidFill>
                  <a:schemeClr val="dk1"/>
                </a:solidFill>
              </a:rPr>
              <a:t>Challenges with Current Approaches</a:t>
            </a:r>
            <a:r>
              <a:rPr lang="en-GB" sz="1600">
                <a:solidFill>
                  <a:schemeClr val="dk1"/>
                </a:solidFill>
              </a:rPr>
              <a:t>: Existing methods focus on structural and textual correctness but fail to fully assess the </a:t>
            </a:r>
            <a:r>
              <a:rPr b="1" lang="en-GB" sz="1600">
                <a:solidFill>
                  <a:schemeClr val="dk1"/>
                </a:solidFill>
              </a:rPr>
              <a:t>logic</a:t>
            </a:r>
            <a:r>
              <a:rPr lang="en-GB" sz="1600">
                <a:solidFill>
                  <a:schemeClr val="dk1"/>
                </a:solidFill>
              </a:rPr>
              <a:t> and </a:t>
            </a:r>
            <a:r>
              <a:rPr b="1" lang="en-GB" sz="1600">
                <a:solidFill>
                  <a:schemeClr val="dk1"/>
                </a:solidFill>
              </a:rPr>
              <a:t>problem-solving</a:t>
            </a:r>
            <a:r>
              <a:rPr lang="en-GB" sz="1600">
                <a:solidFill>
                  <a:schemeClr val="dk1"/>
                </a:solidFill>
              </a:rPr>
              <a:t> approaches in diagrams.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GB" sz="1600">
                <a:solidFill>
                  <a:schemeClr val="dk1"/>
                </a:solidFill>
              </a:rPr>
              <a:t>Role of LLMs</a:t>
            </a:r>
            <a:r>
              <a:rPr lang="en-GB" sz="1600">
                <a:solidFill>
                  <a:schemeClr val="dk1"/>
                </a:solidFill>
              </a:rPr>
              <a:t>: While </a:t>
            </a:r>
            <a:r>
              <a:rPr b="1" lang="en-GB" sz="1600">
                <a:solidFill>
                  <a:schemeClr val="dk1"/>
                </a:solidFill>
              </a:rPr>
              <a:t>LLMs</a:t>
            </a:r>
            <a:r>
              <a:rPr lang="en-GB" sz="1600">
                <a:solidFill>
                  <a:schemeClr val="dk1"/>
                </a:solidFill>
              </a:rPr>
              <a:t> provide </a:t>
            </a:r>
            <a:r>
              <a:rPr b="1" lang="en-GB" sz="1600">
                <a:solidFill>
                  <a:schemeClr val="dk1"/>
                </a:solidFill>
              </a:rPr>
              <a:t>contextual understanding</a:t>
            </a:r>
            <a:r>
              <a:rPr lang="en-GB" sz="1600">
                <a:solidFill>
                  <a:schemeClr val="dk1"/>
                </a:solidFill>
              </a:rPr>
              <a:t>, they often miss deeper </a:t>
            </a:r>
            <a:r>
              <a:rPr b="1" lang="en-GB" sz="1600">
                <a:solidFill>
                  <a:schemeClr val="dk1"/>
                </a:solidFill>
              </a:rPr>
              <a:t>logical relationships</a:t>
            </a:r>
            <a:r>
              <a:rPr lang="en-GB" sz="1600">
                <a:solidFill>
                  <a:schemeClr val="dk1"/>
                </a:solidFill>
              </a:rPr>
              <a:t> between diagram components.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GB" sz="1600">
                <a:solidFill>
                  <a:schemeClr val="dk1"/>
                </a:solidFill>
              </a:rPr>
              <a:t>Need for Enhanced Evaluation</a:t>
            </a:r>
            <a:r>
              <a:rPr lang="en-GB" sz="1600">
                <a:solidFill>
                  <a:schemeClr val="dk1"/>
                </a:solidFill>
              </a:rPr>
              <a:t>: A more comprehensive approach is needed to analyze not just text but also the </a:t>
            </a:r>
            <a:r>
              <a:rPr b="1" lang="en-GB" sz="1600">
                <a:solidFill>
                  <a:schemeClr val="dk1"/>
                </a:solidFill>
              </a:rPr>
              <a:t>logical flow</a:t>
            </a:r>
            <a:r>
              <a:rPr lang="en-GB" sz="1600">
                <a:solidFill>
                  <a:schemeClr val="dk1"/>
                </a:solidFill>
              </a:rPr>
              <a:t> and structure of diagrams.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GB" sz="1600">
                <a:solidFill>
                  <a:schemeClr val="dk1"/>
                </a:solidFill>
              </a:rPr>
              <a:t>Objective</a:t>
            </a:r>
            <a:r>
              <a:rPr lang="en-GB" sz="1600">
                <a:solidFill>
                  <a:schemeClr val="dk1"/>
                </a:solidFill>
              </a:rPr>
              <a:t>: This paper proposes a </a:t>
            </a:r>
            <a:r>
              <a:rPr b="1" lang="en-GB" sz="1600">
                <a:solidFill>
                  <a:schemeClr val="dk1"/>
                </a:solidFill>
              </a:rPr>
              <a:t>hybrid system</a:t>
            </a:r>
            <a:r>
              <a:rPr lang="en-GB" sz="1600">
                <a:solidFill>
                  <a:schemeClr val="dk1"/>
                </a:solidFill>
              </a:rPr>
              <a:t> combining </a:t>
            </a:r>
            <a:r>
              <a:rPr b="1" lang="en-GB" sz="1600">
                <a:solidFill>
                  <a:schemeClr val="dk1"/>
                </a:solidFill>
              </a:rPr>
              <a:t>graph-based analysis</a:t>
            </a:r>
            <a:r>
              <a:rPr lang="en-GB" sz="1600">
                <a:solidFill>
                  <a:schemeClr val="dk1"/>
                </a:solidFill>
              </a:rPr>
              <a:t> and </a:t>
            </a:r>
            <a:r>
              <a:rPr b="1" lang="en-GB" sz="1600">
                <a:solidFill>
                  <a:schemeClr val="dk1"/>
                </a:solidFill>
              </a:rPr>
              <a:t>LLM evaluation</a:t>
            </a:r>
            <a:r>
              <a:rPr lang="en-GB" sz="1600">
                <a:solidFill>
                  <a:schemeClr val="dk1"/>
                </a:solidFill>
              </a:rPr>
              <a:t> to improve the accuracy and depth of </a:t>
            </a:r>
            <a:r>
              <a:rPr b="1" lang="en-GB" sz="1600">
                <a:solidFill>
                  <a:schemeClr val="dk1"/>
                </a:solidFill>
              </a:rPr>
              <a:t>automated grading</a:t>
            </a:r>
            <a:r>
              <a:rPr lang="en-GB" sz="1600">
                <a:solidFill>
                  <a:schemeClr val="dk1"/>
                </a:solidFill>
              </a:rPr>
              <a:t> in education.</a:t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000" y="152400"/>
            <a:ext cx="59147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913" y="109625"/>
            <a:ext cx="655616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804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 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Real time tool</a:t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4">
            <a:alphaModFix/>
          </a:blip>
          <a:srcRect b="0" l="1040" r="-1039" t="0"/>
          <a:stretch/>
        </p:blipFill>
        <p:spPr>
          <a:xfrm>
            <a:off x="186200" y="1019825"/>
            <a:ext cx="8957801" cy="37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9"/>
          <p:cNvGraphicFramePr/>
          <p:nvPr/>
        </p:nvGraphicFramePr>
        <p:xfrm>
          <a:off x="0" y="51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{F75C10DB-9710-4321-9FBF-1226C8BDE6F2}</a:tableStyleId>
              </a:tblPr>
              <a:tblGrid>
                <a:gridCol w="2235650"/>
                <a:gridCol w="960300"/>
                <a:gridCol w="1748425"/>
                <a:gridCol w="4014950"/>
              </a:tblGrid>
              <a:tr h="4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Paper Name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300"/>
                        <a:t>Year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Author(s)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Drawback/Research Gap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5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sng">
                          <a:solidFill>
                            <a:schemeClr val="hlink"/>
                          </a:solidFill>
                          <a:hlinkClick r:id="rId3"/>
                        </a:rPr>
                        <a:t>[2407.10793] GraphEval: A Knowledge-Graph Based LLM Hallucination Evaluation Framework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Hannah Sansford, Nicholas Richardson, et al.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Limited to analysing hallucinations and focusing on hallucination correction. Lacks practical use of graph based corrections.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3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sng">
                          <a:solidFill>
                            <a:schemeClr val="hlink"/>
                          </a:solidFill>
                          <a:hlinkClick r:id="rId4"/>
                        </a:rPr>
                        <a:t>[2409.15749] Automated Assessment of Multimodal Answer Sheets in the STEM domain (arxiv.org)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Rajlaxmi Patil, et al.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Limited to using LLMs for evaluating diagrams, which may miss logical relationships and flow consistency.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3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u="sng">
                          <a:solidFill>
                            <a:schemeClr val="hlink"/>
                          </a:solidFill>
                          <a:hlinkClick r:id="rId5"/>
                        </a:rPr>
                        <a:t>Recognition of Handwritten Flowcharts using Convolutional Neural Networks (ijcaonline.org)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C. David Betancourt Montellano, et al.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Focuses on handwritten flowchart recognition but lacks advanced logical evaluation of flow consistency.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7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sng">
                          <a:solidFill>
                            <a:schemeClr val="hlink"/>
                          </a:solidFill>
                          <a:hlinkClick r:id="rId6"/>
                        </a:rPr>
                        <a:t>Online recognition of sketched arrow-connected diagrams | International Journal on Document Analysis and Recognition (IJDAR) (springer.com)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Martin Bresler, Daniel Pruša, et al.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Only recognizes diagrams; does not incorporate a logical evaluation of the process or decision flows.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9" name="Google Shape;89;p19"/>
          <p:cNvSpPr txBox="1"/>
          <p:nvPr>
            <p:ph type="title"/>
          </p:nvPr>
        </p:nvSpPr>
        <p:spPr>
          <a:xfrm>
            <a:off x="438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Literature Review	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Google Shape;94;p20"/>
          <p:cNvGraphicFramePr/>
          <p:nvPr/>
        </p:nvGraphicFramePr>
        <p:xfrm>
          <a:off x="66675" y="28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{EB2E3B6F-B178-4D1D-8A9B-4D74F79CE432}</a:tableStyleId>
              </a:tblPr>
              <a:tblGrid>
                <a:gridCol w="1228725"/>
                <a:gridCol w="3476625"/>
                <a:gridCol w="4371975"/>
              </a:tblGrid>
              <a:tr h="68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Aspect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Existing Methodology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Proposed Methodology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12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Logical Flow Evaluation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Evaluates diagrams mostly for </a:t>
                      </a:r>
                      <a:r>
                        <a:rPr b="1" lang="en-GB" sz="1500"/>
                        <a:t>textual correctness</a:t>
                      </a:r>
                      <a:r>
                        <a:rPr lang="en-GB" sz="1500"/>
                        <a:t>, missing subtle </a:t>
                      </a:r>
                      <a:r>
                        <a:rPr b="1" lang="en-GB" sz="1500"/>
                        <a:t>logical inconsistencies</a:t>
                      </a:r>
                      <a:r>
                        <a:rPr lang="en-GB" sz="1500"/>
                        <a:t> or improper decision branches.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Graph-Based Analysis</a:t>
                      </a:r>
                      <a:r>
                        <a:rPr lang="en-GB" sz="1500"/>
                        <a:t> ensures proper </a:t>
                      </a:r>
                      <a:r>
                        <a:rPr b="1" lang="en-GB" sz="1500"/>
                        <a:t>logical flow</a:t>
                      </a:r>
                      <a:r>
                        <a:rPr lang="en-GB" sz="1500"/>
                        <a:t>, detecting missing connections, inconsistent decision branches, and feedback loops for a deeper assessment of diagram logic.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12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Error Detection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Limited to identifying </a:t>
                      </a:r>
                      <a:r>
                        <a:rPr b="1" lang="en-GB" sz="1500"/>
                        <a:t>textual errors</a:t>
                      </a:r>
                      <a:r>
                        <a:rPr lang="en-GB" sz="1500"/>
                        <a:t>, often missing structural or logical flaws in the overall process of the diagram.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Provides </a:t>
                      </a:r>
                      <a:r>
                        <a:rPr b="1" lang="en-GB" sz="1500"/>
                        <a:t>advanced error detection</a:t>
                      </a:r>
                      <a:r>
                        <a:rPr lang="en-GB" sz="1500"/>
                        <a:t>, identifying specific </a:t>
                      </a:r>
                      <a:r>
                        <a:rPr b="1" lang="en-GB" sz="1500"/>
                        <a:t>logical mistakes</a:t>
                      </a:r>
                      <a:r>
                        <a:rPr lang="en-GB" sz="1500"/>
                        <a:t> such as incorrect flows, missing links, or incomplete processes, offering </a:t>
                      </a:r>
                      <a:r>
                        <a:rPr b="1" lang="en-GB" sz="1500"/>
                        <a:t>detailed feedback</a:t>
                      </a:r>
                      <a:r>
                        <a:rPr lang="en-GB" sz="1500"/>
                        <a:t>.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12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Comprehensive Grading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Focuses on </a:t>
                      </a:r>
                      <a:r>
                        <a:rPr b="1" lang="en-GB" sz="1500"/>
                        <a:t>structural correctness</a:t>
                      </a:r>
                      <a:r>
                        <a:rPr lang="en-GB" sz="1500"/>
                        <a:t> and text, but often misses evaluating the diagram’s </a:t>
                      </a:r>
                      <a:r>
                        <a:rPr b="1" lang="en-GB" sz="1500"/>
                        <a:t>problem-solving approach</a:t>
                      </a:r>
                      <a:r>
                        <a:rPr lang="en-GB" sz="1500"/>
                        <a:t> and logical integrity.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Combines </a:t>
                      </a:r>
                      <a:r>
                        <a:rPr b="1" lang="en-GB" sz="1500"/>
                        <a:t>graph traversal</a:t>
                      </a:r>
                      <a:r>
                        <a:rPr lang="en-GB" sz="1500"/>
                        <a:t> and </a:t>
                      </a:r>
                      <a:r>
                        <a:rPr b="1" lang="en-GB" sz="1500"/>
                        <a:t>LLM understanding</a:t>
                      </a:r>
                      <a:r>
                        <a:rPr lang="en-GB" sz="1500"/>
                        <a:t> to evaluate the </a:t>
                      </a:r>
                      <a:r>
                        <a:rPr b="1" lang="en-GB" sz="1500"/>
                        <a:t>structure, logic, and problem-solving approach</a:t>
                      </a:r>
                      <a:r>
                        <a:rPr lang="en-GB" sz="1500"/>
                        <a:t>, ensuring a more </a:t>
                      </a:r>
                      <a:r>
                        <a:rPr b="1" lang="en-GB" sz="1500"/>
                        <a:t>comprehensive</a:t>
                      </a:r>
                      <a:r>
                        <a:rPr lang="en-GB" sz="1500"/>
                        <a:t> and accurate assessment.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Research</a:t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Platforms like Coursera, edX, and Khan Academy use AI to grade and provide feedback on STEM-related assignments, including diagrammatic problems. However, these systems are often text-focused and lack advanced capabilities for logical or semantic diagram evaluation.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E-education platforms, their Generative AI chapter - The Hindu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/>
              <a:t>Stanford has developed and tested AI models for automated grading as part of its AI and education research initiatives, emphasizing methods like OCR and semantic analysis.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Grade Like a Human: Rethinking Automated Assessment with Large Language Models | SCALE Initiative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5"/>
              </a:rPr>
              <a:t>AI Grading in Peer Reviews: Enhancing Coursera’s Learning Experience with Faster, High-Quality Feedback - Coursera Blog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